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67" r:id="rId14"/>
    <p:sldId id="268"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snapToGrid="0">
      <p:cViewPr varScale="1">
        <p:scale>
          <a:sx n="86" d="100"/>
          <a:sy n="86" d="100"/>
        </p:scale>
        <p:origin x="3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6B803CDF-3689-4D3D-B310-7CFD9A1AB50B}"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7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D671C4-7EDC-49C9-AB64-8BD7239D670F}" type="datetimeFigureOut">
              <a:rPr lang="ru-RU" smtClean="0"/>
              <a:t>11.11.2025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803CDF-3689-4D3D-B310-7CFD9A1AB50B}" type="slidenum">
              <a:rPr lang="ru-RU" smtClean="0"/>
              <a:t>‹#›</a:t>
            </a:fld>
            <a:endParaRPr lang="ru-RU"/>
          </a:p>
        </p:txBody>
      </p:sp>
    </p:spTree>
    <p:extLst>
      <p:ext uri="{BB962C8B-B14F-4D97-AF65-F5344CB8AC3E}">
        <p14:creationId xmlns:p14="http://schemas.microsoft.com/office/powerpoint/2010/main" val="289037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03CDF-3689-4D3D-B310-7CFD9A1AB50B}"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08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03CDF-3689-4D3D-B310-7CFD9A1AB50B}"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1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03CDF-3689-4D3D-B310-7CFD9A1AB50B}" type="slidenum">
              <a:rPr lang="ru-RU" smtClean="0"/>
              <a:t>‹#›</a:t>
            </a:fld>
            <a:endParaRPr lang="ru-RU"/>
          </a:p>
        </p:txBody>
      </p:sp>
    </p:spTree>
    <p:extLst>
      <p:ext uri="{BB962C8B-B14F-4D97-AF65-F5344CB8AC3E}">
        <p14:creationId xmlns:p14="http://schemas.microsoft.com/office/powerpoint/2010/main" val="120098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03CDF-3689-4D3D-B310-7CFD9A1AB50B}"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60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03CDF-3689-4D3D-B310-7CFD9A1AB50B}"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36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03CDF-3689-4D3D-B310-7CFD9A1AB50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41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03CDF-3689-4D3D-B310-7CFD9A1AB50B}"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33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03CDF-3689-4D3D-B310-7CFD9A1AB50B}" type="slidenum">
              <a:rPr lang="ru-RU" smtClean="0"/>
              <a:t>‹#›</a:t>
            </a:fld>
            <a:endParaRPr lang="ru-RU"/>
          </a:p>
        </p:txBody>
      </p:sp>
    </p:spTree>
    <p:extLst>
      <p:ext uri="{BB962C8B-B14F-4D97-AF65-F5344CB8AC3E}">
        <p14:creationId xmlns:p14="http://schemas.microsoft.com/office/powerpoint/2010/main" val="212483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D671C4-7EDC-49C9-AB64-8BD7239D670F}" type="datetimeFigureOut">
              <a:rPr lang="ru-RU" smtClean="0"/>
              <a:t>11.11.2025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03CDF-3689-4D3D-B310-7CFD9A1AB50B}"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9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BD671C4-7EDC-49C9-AB64-8BD7239D670F}" type="datetimeFigureOut">
              <a:rPr lang="ru-RU" smtClean="0"/>
              <a:t>11.11.2025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803CDF-3689-4D3D-B310-7CFD9A1AB50B}" type="slidenum">
              <a:rPr lang="ru-RU" smtClean="0"/>
              <a:t>‹#›</a:t>
            </a:fld>
            <a:endParaRPr lang="ru-RU"/>
          </a:p>
        </p:txBody>
      </p:sp>
    </p:spTree>
    <p:extLst>
      <p:ext uri="{BB962C8B-B14F-4D97-AF65-F5344CB8AC3E}">
        <p14:creationId xmlns:p14="http://schemas.microsoft.com/office/powerpoint/2010/main" val="15726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BD671C4-7EDC-49C9-AB64-8BD7239D670F}" type="datetimeFigureOut">
              <a:rPr lang="ru-RU" smtClean="0"/>
              <a:t>11.11.2025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803CDF-3689-4D3D-B310-7CFD9A1AB50B}"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63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BD671C4-7EDC-49C9-AB64-8BD7239D670F}" type="datetimeFigureOut">
              <a:rPr lang="ru-RU" smtClean="0"/>
              <a:t>11.11.2025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803CDF-3689-4D3D-B310-7CFD9A1AB50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74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671C4-7EDC-49C9-AB64-8BD7239D670F}" type="datetimeFigureOut">
              <a:rPr lang="ru-RU" smtClean="0"/>
              <a:t>11.11.2025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803CDF-3689-4D3D-B310-7CFD9A1AB50B}" type="slidenum">
              <a:rPr lang="ru-RU" smtClean="0"/>
              <a:t>‹#›</a:t>
            </a:fld>
            <a:endParaRPr lang="ru-RU"/>
          </a:p>
        </p:txBody>
      </p:sp>
    </p:spTree>
    <p:extLst>
      <p:ext uri="{BB962C8B-B14F-4D97-AF65-F5344CB8AC3E}">
        <p14:creationId xmlns:p14="http://schemas.microsoft.com/office/powerpoint/2010/main" val="88138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D671C4-7EDC-49C9-AB64-8BD7239D670F}" type="datetimeFigureOut">
              <a:rPr lang="ru-RU" smtClean="0"/>
              <a:t>11.11.2025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803CDF-3689-4D3D-B310-7CFD9A1AB50B}"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0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D671C4-7EDC-49C9-AB64-8BD7239D670F}" type="datetimeFigureOut">
              <a:rPr lang="ru-RU" smtClean="0"/>
              <a:t>11.11.2025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803CDF-3689-4D3D-B310-7CFD9A1AB50B}" type="slidenum">
              <a:rPr lang="ru-RU" smtClean="0"/>
              <a:t>‹#›</a:t>
            </a:fld>
            <a:endParaRPr lang="ru-RU"/>
          </a:p>
        </p:txBody>
      </p:sp>
    </p:spTree>
    <p:extLst>
      <p:ext uri="{BB962C8B-B14F-4D97-AF65-F5344CB8AC3E}">
        <p14:creationId xmlns:p14="http://schemas.microsoft.com/office/powerpoint/2010/main" val="342571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D671C4-7EDC-49C9-AB64-8BD7239D670F}" type="datetimeFigureOut">
              <a:rPr lang="ru-RU" smtClean="0"/>
              <a:t>11.11.2025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803CDF-3689-4D3D-B310-7CFD9A1AB50B}" type="slidenum">
              <a:rPr lang="ru-RU" smtClean="0"/>
              <a:t>‹#›</a:t>
            </a:fld>
            <a:endParaRPr lang="ru-RU"/>
          </a:p>
        </p:txBody>
      </p:sp>
    </p:spTree>
    <p:extLst>
      <p:ext uri="{BB962C8B-B14F-4D97-AF65-F5344CB8AC3E}">
        <p14:creationId xmlns:p14="http://schemas.microsoft.com/office/powerpoint/2010/main" val="3966496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624056C-FBD1-485A-8D36-91BD38618680}"/>
              </a:ext>
            </a:extLst>
          </p:cNvPr>
          <p:cNvSpPr>
            <a:spLocks noGrp="1"/>
          </p:cNvSpPr>
          <p:nvPr>
            <p:ph type="ctrTitle"/>
          </p:nvPr>
        </p:nvSpPr>
        <p:spPr>
          <a:xfrm>
            <a:off x="2161308" y="1302327"/>
            <a:ext cx="7730837" cy="2207636"/>
          </a:xfrm>
        </p:spPr>
        <p:txBody>
          <a:bodyPr>
            <a:normAutofit fontScale="90000"/>
          </a:bodyPr>
          <a:lstStyle/>
          <a:p>
            <a:r>
              <a:rPr lang="en-US" altLang="ru-RU" sz="2700" dirty="0"/>
              <a:t>Al-</a:t>
            </a:r>
            <a:r>
              <a:rPr lang="en-US" altLang="ru-RU" sz="2700" dirty="0" err="1"/>
              <a:t>Farabi</a:t>
            </a:r>
            <a:r>
              <a:rPr lang="en-US" altLang="ru-RU" sz="2700" dirty="0"/>
              <a:t> Kazakh National University</a:t>
            </a:r>
            <a:br>
              <a:rPr lang="en-US" altLang="ru-RU" sz="2700" dirty="0"/>
            </a:br>
            <a:r>
              <a:rPr lang="en-US" altLang="ru-RU" sz="2700" dirty="0"/>
              <a:t>Organization and Planning Scientific </a:t>
            </a:r>
            <a:r>
              <a:rPr lang="en-US" altLang="ru-RU" sz="2700" dirty="0" smtClean="0"/>
              <a:t>Research</a:t>
            </a:r>
            <a:r>
              <a:rPr lang="en-US" altLang="ru-RU" sz="2700" dirty="0"/>
              <a:t/>
            </a:r>
            <a:br>
              <a:rPr lang="en-US" altLang="ru-RU" sz="2700" dirty="0"/>
            </a:br>
            <a:r>
              <a:rPr lang="en-US" altLang="ru-RU" sz="2700" dirty="0"/>
              <a:t>Lecture </a:t>
            </a:r>
            <a:r>
              <a:rPr lang="ru-RU" altLang="ru-RU" sz="2700" dirty="0"/>
              <a:t>8</a:t>
            </a:r>
            <a:br>
              <a:rPr lang="ru-RU" altLang="ru-RU" sz="2700" dirty="0"/>
            </a:br>
            <a:r>
              <a:rPr lang="en-US" dirty="0"/>
              <a:t>Publication of research results</a:t>
            </a:r>
            <a:endParaRPr lang="ru-RU" dirty="0"/>
          </a:p>
        </p:txBody>
      </p:sp>
      <p:sp>
        <p:nvSpPr>
          <p:cNvPr id="3" name="Подзаголовок 2">
            <a:extLst>
              <a:ext uri="{FF2B5EF4-FFF2-40B4-BE49-F238E27FC236}">
                <a16:creationId xmlns="" xmlns:a16="http://schemas.microsoft.com/office/drawing/2014/main" id="{F4044714-FDAD-492A-A8D7-804CE153A719}"/>
              </a:ext>
            </a:extLst>
          </p:cNvPr>
          <p:cNvSpPr>
            <a:spLocks noGrp="1"/>
          </p:cNvSpPr>
          <p:nvPr>
            <p:ph type="subTitle" idx="1"/>
          </p:nvPr>
        </p:nvSpPr>
        <p:spPr>
          <a:xfrm>
            <a:off x="2563090" y="4089718"/>
            <a:ext cx="7065819" cy="1655762"/>
          </a:xfrm>
        </p:spPr>
        <p:txBody>
          <a:bodyPr/>
          <a:lstStyle/>
          <a:p>
            <a:pPr algn="r"/>
            <a:r>
              <a:rPr lang="en-US" dirty="0" err="1" smtClean="0"/>
              <a:t>Bektemessov</a:t>
            </a:r>
            <a:r>
              <a:rPr lang="en-US" dirty="0" smtClean="0"/>
              <a:t> </a:t>
            </a:r>
            <a:r>
              <a:rPr lang="en-US" dirty="0" err="1" smtClean="0"/>
              <a:t>Zholaman</a:t>
            </a:r>
            <a:endParaRPr lang="ru-RU" dirty="0"/>
          </a:p>
          <a:p>
            <a:r>
              <a:rPr lang="en-IE" dirty="0"/>
              <a:t>Almaty</a:t>
            </a:r>
          </a:p>
          <a:p>
            <a:r>
              <a:rPr lang="en-IE" dirty="0"/>
              <a:t>20</a:t>
            </a:r>
            <a:r>
              <a:rPr lang="kk-KZ" dirty="0" smtClean="0"/>
              <a:t>25</a:t>
            </a:r>
            <a:endParaRPr lang="en-IE" dirty="0"/>
          </a:p>
          <a:p>
            <a:endParaRPr lang="en-IE" dirty="0"/>
          </a:p>
          <a:p>
            <a:endParaRPr lang="ru-RU" dirty="0"/>
          </a:p>
        </p:txBody>
      </p:sp>
    </p:spTree>
    <p:extLst>
      <p:ext uri="{BB962C8B-B14F-4D97-AF65-F5344CB8AC3E}">
        <p14:creationId xmlns:p14="http://schemas.microsoft.com/office/powerpoint/2010/main" val="3756057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C732D75-A742-474E-9854-523696FDC3C6}"/>
              </a:ext>
            </a:extLst>
          </p:cNvPr>
          <p:cNvSpPr>
            <a:spLocks noGrp="1"/>
          </p:cNvSpPr>
          <p:nvPr>
            <p:ph type="title"/>
          </p:nvPr>
        </p:nvSpPr>
        <p:spPr>
          <a:xfrm>
            <a:off x="1295402" y="883920"/>
            <a:ext cx="9601196" cy="624841"/>
          </a:xfrm>
        </p:spPr>
        <p:txBody>
          <a:bodyPr>
            <a:normAutofit fontScale="90000"/>
          </a:bodyPr>
          <a:lstStyle/>
          <a:p>
            <a:pPr algn="ctr"/>
            <a:r>
              <a:rPr lang="en-GB" b="1" dirty="0"/>
              <a:t>Findings and Discussion </a:t>
            </a:r>
            <a:r>
              <a:rPr lang="en-GB" sz="2400" b="1" dirty="0"/>
              <a:t>(2/2)</a:t>
            </a:r>
            <a:endParaRPr lang="ru-RU" sz="2400" dirty="0"/>
          </a:p>
        </p:txBody>
      </p:sp>
      <p:sp>
        <p:nvSpPr>
          <p:cNvPr id="3" name="Объект 2">
            <a:extLst>
              <a:ext uri="{FF2B5EF4-FFF2-40B4-BE49-F238E27FC236}">
                <a16:creationId xmlns="" xmlns:a16="http://schemas.microsoft.com/office/drawing/2014/main" id="{DB2465A1-3DB4-4378-A40E-4829F749FE2A}"/>
              </a:ext>
            </a:extLst>
          </p:cNvPr>
          <p:cNvSpPr>
            <a:spLocks noGrp="1"/>
          </p:cNvSpPr>
          <p:nvPr>
            <p:ph idx="1"/>
          </p:nvPr>
        </p:nvSpPr>
        <p:spPr>
          <a:xfrm>
            <a:off x="838200" y="1935480"/>
            <a:ext cx="10515600" cy="4297680"/>
          </a:xfrm>
        </p:spPr>
        <p:txBody>
          <a:bodyPr>
            <a:normAutofit lnSpcReduction="10000"/>
          </a:bodyPr>
          <a:lstStyle/>
          <a:p>
            <a:pPr>
              <a:lnSpc>
                <a:spcPct val="100000"/>
              </a:lnSpc>
            </a:pPr>
            <a:r>
              <a:rPr lang="en-GB" sz="3000" dirty="0"/>
              <a:t>Your findings may be derived from the analyses of statistical data, interviews, questionnaires or any viable combination of instruments used for research collection and the measurement of data.</a:t>
            </a:r>
            <a:endParaRPr lang="ru-RU" sz="3000" dirty="0"/>
          </a:p>
          <a:p>
            <a:pPr>
              <a:lnSpc>
                <a:spcPct val="100000"/>
              </a:lnSpc>
            </a:pPr>
            <a:r>
              <a:rPr lang="en-GB" sz="3000" dirty="0"/>
              <a:t>Link important points of this chapter back to principle ideas in the Literature Review with the evidence obtained in your own research.</a:t>
            </a:r>
            <a:endParaRPr lang="ru-RU" sz="3000" dirty="0"/>
          </a:p>
          <a:p>
            <a:pPr marL="0" indent="0">
              <a:lnSpc>
                <a:spcPct val="100000"/>
              </a:lnSpc>
              <a:buNone/>
            </a:pPr>
            <a:endParaRPr lang="ru-RU" sz="1300" dirty="0"/>
          </a:p>
          <a:p>
            <a:pPr>
              <a:lnSpc>
                <a:spcPct val="100000"/>
              </a:lnSpc>
            </a:pPr>
            <a:r>
              <a:rPr lang="en-GB" sz="3000" dirty="0"/>
              <a:t>End this chapter with a summary of you</a:t>
            </a:r>
            <a:r>
              <a:rPr lang="en-US" sz="3000" dirty="0"/>
              <a:t>r</a:t>
            </a:r>
            <a:r>
              <a:rPr lang="en-GB" sz="3000" dirty="0"/>
              <a:t> findings. This, in turn, should set the scene for the concluding chapter.</a:t>
            </a:r>
            <a:endParaRPr lang="ru-RU" sz="3000" dirty="0"/>
          </a:p>
          <a:p>
            <a:endParaRPr lang="ru-RU" dirty="0"/>
          </a:p>
        </p:txBody>
      </p:sp>
    </p:spTree>
    <p:extLst>
      <p:ext uri="{BB962C8B-B14F-4D97-AF65-F5344CB8AC3E}">
        <p14:creationId xmlns:p14="http://schemas.microsoft.com/office/powerpoint/2010/main" val="398644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726E86B-13C3-4604-A4DC-4ACD80BAB50A}"/>
              </a:ext>
            </a:extLst>
          </p:cNvPr>
          <p:cNvSpPr>
            <a:spLocks noGrp="1"/>
          </p:cNvSpPr>
          <p:nvPr>
            <p:ph type="title"/>
          </p:nvPr>
        </p:nvSpPr>
        <p:spPr>
          <a:xfrm>
            <a:off x="1295402" y="616373"/>
            <a:ext cx="9601196" cy="708556"/>
          </a:xfrm>
        </p:spPr>
        <p:txBody>
          <a:bodyPr>
            <a:normAutofit fontScale="90000"/>
          </a:bodyPr>
          <a:lstStyle/>
          <a:p>
            <a:r>
              <a:rPr lang="en-GB" b="1" dirty="0"/>
              <a:t>Conclusions and Recommendations (1/2)</a:t>
            </a:r>
            <a:endParaRPr lang="ru-RU" dirty="0"/>
          </a:p>
        </p:txBody>
      </p:sp>
      <p:sp>
        <p:nvSpPr>
          <p:cNvPr id="3" name="Объект 2">
            <a:extLst>
              <a:ext uri="{FF2B5EF4-FFF2-40B4-BE49-F238E27FC236}">
                <a16:creationId xmlns="" xmlns:a16="http://schemas.microsoft.com/office/drawing/2014/main" id="{3FE6E1F5-9B9E-444B-B9F1-B02877040FFE}"/>
              </a:ext>
            </a:extLst>
          </p:cNvPr>
          <p:cNvSpPr>
            <a:spLocks noGrp="1"/>
          </p:cNvSpPr>
          <p:nvPr>
            <p:ph idx="1"/>
          </p:nvPr>
        </p:nvSpPr>
        <p:spPr>
          <a:xfrm>
            <a:off x="838200" y="1690689"/>
            <a:ext cx="10515600" cy="4466272"/>
          </a:xfrm>
        </p:spPr>
        <p:txBody>
          <a:bodyPr>
            <a:normAutofit lnSpcReduction="10000"/>
          </a:bodyPr>
          <a:lstStyle/>
          <a:p>
            <a:pPr>
              <a:lnSpc>
                <a:spcPct val="110000"/>
              </a:lnSpc>
            </a:pPr>
            <a:r>
              <a:rPr lang="en-GB" sz="2900" dirty="0"/>
              <a:t>Again, you can divide this chapter on two smaller parts:</a:t>
            </a:r>
            <a:endParaRPr lang="ru-RU" sz="2900" dirty="0"/>
          </a:p>
          <a:p>
            <a:pPr lvl="0">
              <a:lnSpc>
                <a:spcPct val="110000"/>
              </a:lnSpc>
            </a:pPr>
            <a:r>
              <a:rPr lang="en-GB" sz="2900" dirty="0"/>
              <a:t>Conclusions</a:t>
            </a:r>
            <a:endParaRPr lang="ru-RU" sz="2900" dirty="0"/>
          </a:p>
          <a:p>
            <a:pPr lvl="0">
              <a:lnSpc>
                <a:spcPct val="110000"/>
              </a:lnSpc>
            </a:pPr>
            <a:r>
              <a:rPr lang="en-GB" sz="2900" dirty="0"/>
              <a:t>Recommendations or Recommendations for the future studies</a:t>
            </a:r>
            <a:endParaRPr lang="ru-RU" sz="2900" dirty="0"/>
          </a:p>
          <a:p>
            <a:pPr>
              <a:lnSpc>
                <a:spcPct val="110000"/>
              </a:lnSpc>
            </a:pPr>
            <a:r>
              <a:rPr lang="en-GB" sz="2900" dirty="0"/>
              <a:t>This chapter in lengths should be about 15% of the whole dissertation.</a:t>
            </a:r>
            <a:endParaRPr lang="ru-RU" sz="2900" dirty="0"/>
          </a:p>
          <a:p>
            <a:pPr>
              <a:lnSpc>
                <a:spcPct val="110000"/>
              </a:lnSpc>
            </a:pPr>
            <a:r>
              <a:rPr lang="en-GB" sz="2900" dirty="0"/>
              <a:t>The Conclusions and Recommendations chapter gives you the opportunity to evaluate the effectiveness of your research programme and to offer recommendations, if desired.</a:t>
            </a:r>
            <a:endParaRPr lang="ru-RU" sz="2900" dirty="0"/>
          </a:p>
          <a:p>
            <a:endParaRPr lang="ru-RU" dirty="0"/>
          </a:p>
        </p:txBody>
      </p:sp>
    </p:spTree>
    <p:extLst>
      <p:ext uri="{BB962C8B-B14F-4D97-AF65-F5344CB8AC3E}">
        <p14:creationId xmlns:p14="http://schemas.microsoft.com/office/powerpoint/2010/main" val="3631744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348F538-64AB-454A-8CFF-891C04F6DE65}"/>
              </a:ext>
            </a:extLst>
          </p:cNvPr>
          <p:cNvSpPr>
            <a:spLocks noGrp="1"/>
          </p:cNvSpPr>
          <p:nvPr>
            <p:ph type="title"/>
          </p:nvPr>
        </p:nvSpPr>
        <p:spPr>
          <a:xfrm>
            <a:off x="1295402" y="518160"/>
            <a:ext cx="9601196" cy="807721"/>
          </a:xfrm>
        </p:spPr>
        <p:txBody>
          <a:bodyPr>
            <a:normAutofit fontScale="90000"/>
          </a:bodyPr>
          <a:lstStyle/>
          <a:p>
            <a:r>
              <a:rPr lang="en-GB" b="1" dirty="0"/>
              <a:t>Conclusions and Recommendations (2/2)</a:t>
            </a:r>
            <a:endParaRPr lang="ru-RU" dirty="0"/>
          </a:p>
        </p:txBody>
      </p:sp>
      <p:sp>
        <p:nvSpPr>
          <p:cNvPr id="3" name="Объект 2">
            <a:extLst>
              <a:ext uri="{FF2B5EF4-FFF2-40B4-BE49-F238E27FC236}">
                <a16:creationId xmlns="" xmlns:a16="http://schemas.microsoft.com/office/drawing/2014/main" id="{7A8C8569-8F5D-4E6C-9B83-586B66961F87}"/>
              </a:ext>
            </a:extLst>
          </p:cNvPr>
          <p:cNvSpPr>
            <a:spLocks noGrp="1"/>
          </p:cNvSpPr>
          <p:nvPr>
            <p:ph idx="1"/>
          </p:nvPr>
        </p:nvSpPr>
        <p:spPr>
          <a:xfrm>
            <a:off x="838200" y="1584960"/>
            <a:ext cx="10515600" cy="5105400"/>
          </a:xfrm>
        </p:spPr>
        <p:txBody>
          <a:bodyPr>
            <a:normAutofit/>
          </a:bodyPr>
          <a:lstStyle/>
          <a:p>
            <a:r>
              <a:rPr lang="en-GB" sz="2800" dirty="0"/>
              <a:t>Conclusions can be rather short, because the bulk of the analysis and synthesis of material will probably have taken place in the chapter of Findings and Discussion.</a:t>
            </a:r>
            <a:endParaRPr lang="ru-RU" sz="2800" dirty="0"/>
          </a:p>
          <a:p>
            <a:r>
              <a:rPr lang="en-GB" sz="2800" dirty="0"/>
              <a:t>In your Conclusion, be sure that all of the questions raised in the Literature Review have been addressed. Weigh the final results of your research against the original aims and objectives of the dissertation. Anomalies, for example, can be important and interesting.</a:t>
            </a:r>
            <a:endParaRPr lang="ru-RU" sz="2800" dirty="0"/>
          </a:p>
          <a:p>
            <a:r>
              <a:rPr lang="en-GB" sz="2800" dirty="0"/>
              <a:t>Add recommendations if you desired. Ideas for further research and/or some strategies advocated for better management of the issue or the enterprise are particularly useful.</a:t>
            </a:r>
            <a:endParaRPr lang="ru-RU" sz="2800" dirty="0"/>
          </a:p>
        </p:txBody>
      </p:sp>
    </p:spTree>
    <p:extLst>
      <p:ext uri="{BB962C8B-B14F-4D97-AF65-F5344CB8AC3E}">
        <p14:creationId xmlns:p14="http://schemas.microsoft.com/office/powerpoint/2010/main" val="3282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ED92240-9AA0-4838-A13F-11B240EC020A}"/>
              </a:ext>
            </a:extLst>
          </p:cNvPr>
          <p:cNvSpPr>
            <a:spLocks noGrp="1"/>
          </p:cNvSpPr>
          <p:nvPr>
            <p:ph type="title"/>
          </p:nvPr>
        </p:nvSpPr>
        <p:spPr>
          <a:xfrm>
            <a:off x="1295402" y="655320"/>
            <a:ext cx="9601196" cy="792481"/>
          </a:xfrm>
        </p:spPr>
        <p:txBody>
          <a:bodyPr>
            <a:normAutofit/>
          </a:bodyPr>
          <a:lstStyle/>
          <a:p>
            <a:pPr algn="ctr"/>
            <a:r>
              <a:rPr lang="en-GB" b="1" dirty="0"/>
              <a:t>Bibliography</a:t>
            </a:r>
            <a:endParaRPr lang="ru-RU" dirty="0"/>
          </a:p>
        </p:txBody>
      </p:sp>
      <p:sp>
        <p:nvSpPr>
          <p:cNvPr id="3" name="Объект 2">
            <a:extLst>
              <a:ext uri="{FF2B5EF4-FFF2-40B4-BE49-F238E27FC236}">
                <a16:creationId xmlns="" xmlns:a16="http://schemas.microsoft.com/office/drawing/2014/main" id="{A077B0F4-D76D-40D3-8B72-B447F3ACA64F}"/>
              </a:ext>
            </a:extLst>
          </p:cNvPr>
          <p:cNvSpPr>
            <a:spLocks noGrp="1"/>
          </p:cNvSpPr>
          <p:nvPr>
            <p:ph idx="1"/>
          </p:nvPr>
        </p:nvSpPr>
        <p:spPr>
          <a:xfrm>
            <a:off x="838200" y="1996440"/>
            <a:ext cx="10515600" cy="4175760"/>
          </a:xfrm>
        </p:spPr>
        <p:txBody>
          <a:bodyPr>
            <a:normAutofit fontScale="92500" lnSpcReduction="10000"/>
          </a:bodyPr>
          <a:lstStyle/>
          <a:p>
            <a:r>
              <a:rPr lang="en-GB" sz="3000" dirty="0"/>
              <a:t>Not included in the word count</a:t>
            </a:r>
            <a:endParaRPr lang="ru-RU" sz="3000" dirty="0"/>
          </a:p>
          <a:p>
            <a:r>
              <a:rPr lang="en-GB" sz="3000" dirty="0"/>
              <a:t>This part of the dissertation gives you the opportunity to show the reader what research sources were used in your dissertation.</a:t>
            </a:r>
            <a:endParaRPr lang="ru-RU" sz="3000" dirty="0"/>
          </a:p>
          <a:p>
            <a:r>
              <a:rPr lang="en-GB" sz="3000" dirty="0"/>
              <a:t>All books articles, sources of statistical data and web sites used in the dissertation must be listed in the bibliography. Additional sources consulted should be also be placed in the bibliography</a:t>
            </a:r>
            <a:endParaRPr lang="ru-RU" sz="3000" dirty="0"/>
          </a:p>
          <a:p>
            <a:r>
              <a:rPr lang="en-GB" sz="3000" dirty="0"/>
              <a:t>Entries in the Bibliography should be placed in alphabetical order. Web sites, however, should be grouped together separately at the end of the Bibliography.</a:t>
            </a:r>
            <a:endParaRPr lang="ru-RU" sz="3000" dirty="0"/>
          </a:p>
          <a:p>
            <a:endParaRPr lang="ru-RU" dirty="0"/>
          </a:p>
        </p:txBody>
      </p:sp>
    </p:spTree>
    <p:extLst>
      <p:ext uri="{BB962C8B-B14F-4D97-AF65-F5344CB8AC3E}">
        <p14:creationId xmlns:p14="http://schemas.microsoft.com/office/powerpoint/2010/main" val="304802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F61CDD8-5DAA-40CF-8118-87B7DC2B8917}"/>
              </a:ext>
            </a:extLst>
          </p:cNvPr>
          <p:cNvSpPr>
            <a:spLocks noGrp="1"/>
          </p:cNvSpPr>
          <p:nvPr>
            <p:ph type="title"/>
          </p:nvPr>
        </p:nvSpPr>
        <p:spPr>
          <a:xfrm>
            <a:off x="1402082" y="631613"/>
            <a:ext cx="9601196" cy="708556"/>
          </a:xfrm>
        </p:spPr>
        <p:txBody>
          <a:bodyPr>
            <a:normAutofit fontScale="90000"/>
          </a:bodyPr>
          <a:lstStyle/>
          <a:p>
            <a:pPr algn="ctr"/>
            <a:r>
              <a:rPr lang="en-GB" b="1" dirty="0"/>
              <a:t>Appendices</a:t>
            </a:r>
            <a:endParaRPr lang="ru-RU" dirty="0"/>
          </a:p>
        </p:txBody>
      </p:sp>
      <p:sp>
        <p:nvSpPr>
          <p:cNvPr id="3" name="Объект 2">
            <a:extLst>
              <a:ext uri="{FF2B5EF4-FFF2-40B4-BE49-F238E27FC236}">
                <a16:creationId xmlns="" xmlns:a16="http://schemas.microsoft.com/office/drawing/2014/main" id="{5BEDD530-79F4-491F-A4EA-727BABC2E97E}"/>
              </a:ext>
            </a:extLst>
          </p:cNvPr>
          <p:cNvSpPr>
            <a:spLocks noGrp="1"/>
          </p:cNvSpPr>
          <p:nvPr>
            <p:ph idx="1"/>
          </p:nvPr>
        </p:nvSpPr>
        <p:spPr>
          <a:xfrm>
            <a:off x="838200" y="1812609"/>
            <a:ext cx="10515600" cy="4542472"/>
          </a:xfrm>
        </p:spPr>
        <p:txBody>
          <a:bodyPr>
            <a:normAutofit fontScale="92500" lnSpcReduction="10000"/>
          </a:bodyPr>
          <a:lstStyle/>
          <a:p>
            <a:r>
              <a:rPr lang="en-GB" sz="3200" dirty="0"/>
              <a:t>Not included in the word count</a:t>
            </a:r>
            <a:endParaRPr lang="ru-RU" sz="3200" dirty="0"/>
          </a:p>
          <a:p>
            <a:r>
              <a:rPr lang="en-GB" sz="3200" dirty="0"/>
              <a:t>This part of the dissertation gives you an opportunity to add interesting research material to your dissertation.</a:t>
            </a:r>
            <a:endParaRPr lang="ru-RU" sz="3200" dirty="0"/>
          </a:p>
          <a:p>
            <a:r>
              <a:rPr lang="en-GB" sz="3200" dirty="0"/>
              <a:t>Interview summaries and sample questionnaires, for example, should appear in the Appendices</a:t>
            </a:r>
            <a:r>
              <a:rPr lang="en-US" sz="3200" dirty="0"/>
              <a:t>. </a:t>
            </a:r>
            <a:endParaRPr lang="ru-RU" sz="3200" dirty="0"/>
          </a:p>
          <a:p>
            <a:r>
              <a:rPr lang="en-US" sz="3200" dirty="0"/>
              <a:t> </a:t>
            </a:r>
            <a:r>
              <a:rPr lang="en-GB" sz="3200" dirty="0"/>
              <a:t>At the end of this chapter, identify the principal research questions to be addressed in the dissertation. These will form the basis of your dissertation in the subsequent chapter on Research Methodology.</a:t>
            </a:r>
            <a:endParaRPr lang="ru-RU" sz="3200" dirty="0"/>
          </a:p>
        </p:txBody>
      </p:sp>
    </p:spTree>
    <p:extLst>
      <p:ext uri="{BB962C8B-B14F-4D97-AF65-F5344CB8AC3E}">
        <p14:creationId xmlns:p14="http://schemas.microsoft.com/office/powerpoint/2010/main" val="3722477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BF336494-D97B-44CA-9EE5-965AF91050D3}"/>
              </a:ext>
            </a:extLst>
          </p:cNvPr>
          <p:cNvSpPr>
            <a:spLocks noGrp="1"/>
          </p:cNvSpPr>
          <p:nvPr>
            <p:ph type="title"/>
          </p:nvPr>
        </p:nvSpPr>
        <p:spPr/>
        <p:txBody>
          <a:bodyPr/>
          <a:lstStyle/>
          <a:p>
            <a:r>
              <a:rPr lang="en-US" b="1" dirty="0"/>
              <a:t>Thank you for the attention!</a:t>
            </a:r>
            <a:endParaRPr lang="ru-RU" b="1" dirty="0"/>
          </a:p>
        </p:txBody>
      </p:sp>
    </p:spTree>
    <p:extLst>
      <p:ext uri="{BB962C8B-B14F-4D97-AF65-F5344CB8AC3E}">
        <p14:creationId xmlns:p14="http://schemas.microsoft.com/office/powerpoint/2010/main" val="1820226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CA01786-D62A-452A-B8AC-8D55048DCD25}"/>
              </a:ext>
            </a:extLst>
          </p:cNvPr>
          <p:cNvSpPr>
            <a:spLocks noGrp="1"/>
          </p:cNvSpPr>
          <p:nvPr>
            <p:ph type="title"/>
          </p:nvPr>
        </p:nvSpPr>
        <p:spPr/>
        <p:txBody>
          <a:bodyPr/>
          <a:lstStyle/>
          <a:p>
            <a:r>
              <a:rPr lang="en-US" dirty="0"/>
              <a:t>Plan</a:t>
            </a:r>
            <a:endParaRPr lang="ru-RU" dirty="0"/>
          </a:p>
        </p:txBody>
      </p:sp>
      <p:sp>
        <p:nvSpPr>
          <p:cNvPr id="3" name="Объект 2">
            <a:extLst>
              <a:ext uri="{FF2B5EF4-FFF2-40B4-BE49-F238E27FC236}">
                <a16:creationId xmlns="" xmlns:a16="http://schemas.microsoft.com/office/drawing/2014/main" id="{6B214A3B-53D4-4929-92FE-BBA566AF9639}"/>
              </a:ext>
            </a:extLst>
          </p:cNvPr>
          <p:cNvSpPr>
            <a:spLocks noGrp="1"/>
          </p:cNvSpPr>
          <p:nvPr>
            <p:ph idx="1"/>
          </p:nvPr>
        </p:nvSpPr>
        <p:spPr/>
        <p:txBody>
          <a:bodyPr>
            <a:normAutofit/>
          </a:bodyPr>
          <a:lstStyle/>
          <a:p>
            <a:r>
              <a:rPr lang="en-US" sz="3200" dirty="0"/>
              <a:t>Publication of research results </a:t>
            </a:r>
            <a:endParaRPr lang="ru-RU" sz="3200" dirty="0"/>
          </a:p>
          <a:p>
            <a:r>
              <a:rPr lang="en-US" sz="3200" dirty="0"/>
              <a:t>Preparation of scientific publications</a:t>
            </a:r>
            <a:endParaRPr lang="ru-RU" sz="3200" dirty="0"/>
          </a:p>
          <a:p>
            <a:r>
              <a:rPr lang="en-US" sz="3200" dirty="0"/>
              <a:t>Structural elements of the dissertation</a:t>
            </a:r>
            <a:endParaRPr lang="ru-RU" sz="3200" dirty="0"/>
          </a:p>
          <a:p>
            <a:r>
              <a:rPr lang="en-US" sz="3200" dirty="0"/>
              <a:t> Normative documentation</a:t>
            </a:r>
            <a:endParaRPr lang="ru-RU" sz="3200" dirty="0"/>
          </a:p>
        </p:txBody>
      </p:sp>
    </p:spTree>
    <p:extLst>
      <p:ext uri="{BB962C8B-B14F-4D97-AF65-F5344CB8AC3E}">
        <p14:creationId xmlns:p14="http://schemas.microsoft.com/office/powerpoint/2010/main" val="135360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DD0F0F5-4A7F-4D65-B1F8-E07A7E15AFF0}"/>
              </a:ext>
            </a:extLst>
          </p:cNvPr>
          <p:cNvSpPr>
            <a:spLocks noGrp="1"/>
          </p:cNvSpPr>
          <p:nvPr>
            <p:ph idx="1"/>
          </p:nvPr>
        </p:nvSpPr>
        <p:spPr>
          <a:xfrm>
            <a:off x="838200" y="3063239"/>
            <a:ext cx="10515600" cy="3113723"/>
          </a:xfrm>
        </p:spPr>
        <p:txBody>
          <a:bodyPr/>
          <a:lstStyle/>
          <a:p>
            <a:pPr marL="0" indent="0" algn="ctr">
              <a:buNone/>
            </a:pPr>
            <a:r>
              <a:rPr lang="ru-RU" sz="5400" b="1" dirty="0"/>
              <a:t>DISSERTATION STRUCTURE</a:t>
            </a:r>
            <a:endParaRPr lang="ru-RU" sz="5400" dirty="0"/>
          </a:p>
          <a:p>
            <a:endParaRPr lang="ru-RU" dirty="0"/>
          </a:p>
        </p:txBody>
      </p:sp>
    </p:spTree>
    <p:extLst>
      <p:ext uri="{BB962C8B-B14F-4D97-AF65-F5344CB8AC3E}">
        <p14:creationId xmlns:p14="http://schemas.microsoft.com/office/powerpoint/2010/main" val="2182730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0CD09C1-B6F0-4FEA-B689-2E8D596DADD3}"/>
              </a:ext>
            </a:extLst>
          </p:cNvPr>
          <p:cNvSpPr>
            <a:spLocks noGrp="1"/>
          </p:cNvSpPr>
          <p:nvPr>
            <p:ph type="title"/>
          </p:nvPr>
        </p:nvSpPr>
        <p:spPr>
          <a:xfrm>
            <a:off x="1295402" y="670561"/>
            <a:ext cx="9601196" cy="746760"/>
          </a:xfrm>
        </p:spPr>
        <p:txBody>
          <a:bodyPr>
            <a:normAutofit fontScale="90000"/>
          </a:bodyPr>
          <a:lstStyle/>
          <a:p>
            <a:r>
              <a:rPr lang="en-GB" b="1" dirty="0"/>
              <a:t>Abstract or Executive Summary</a:t>
            </a:r>
            <a:endParaRPr lang="ru-RU" dirty="0"/>
          </a:p>
        </p:txBody>
      </p:sp>
      <p:sp>
        <p:nvSpPr>
          <p:cNvPr id="3" name="Объект 2">
            <a:extLst>
              <a:ext uri="{FF2B5EF4-FFF2-40B4-BE49-F238E27FC236}">
                <a16:creationId xmlns="" xmlns:a16="http://schemas.microsoft.com/office/drawing/2014/main" id="{E6B5E0B6-B649-4127-B7FD-E865CF51D1A9}"/>
              </a:ext>
            </a:extLst>
          </p:cNvPr>
          <p:cNvSpPr>
            <a:spLocks noGrp="1"/>
          </p:cNvSpPr>
          <p:nvPr>
            <p:ph idx="1"/>
          </p:nvPr>
        </p:nvSpPr>
        <p:spPr>
          <a:xfrm>
            <a:off x="838200" y="1554480"/>
            <a:ext cx="10515600" cy="4693920"/>
          </a:xfrm>
        </p:spPr>
        <p:txBody>
          <a:bodyPr>
            <a:normAutofit/>
          </a:bodyPr>
          <a:lstStyle/>
          <a:p>
            <a:r>
              <a:rPr lang="en-GB" sz="2800" dirty="0"/>
              <a:t>The length of the Abstract should be no more than </a:t>
            </a:r>
            <a:r>
              <a:rPr lang="en-GB" sz="2800" b="1" dirty="0">
                <a:solidFill>
                  <a:srgbClr val="FF0000"/>
                </a:solidFill>
              </a:rPr>
              <a:t>300-500 words</a:t>
            </a:r>
            <a:r>
              <a:rPr lang="en-GB" sz="2800" dirty="0"/>
              <a:t>, but not included in the formal word count.</a:t>
            </a:r>
            <a:endParaRPr lang="ru-RU" sz="2800" dirty="0"/>
          </a:p>
          <a:p>
            <a:r>
              <a:rPr lang="en-GB" sz="2800" dirty="0"/>
              <a:t>The purpose of this very short section is to tell the reader something </a:t>
            </a:r>
            <a:r>
              <a:rPr lang="en-GB" sz="2800" b="1" dirty="0">
                <a:solidFill>
                  <a:srgbClr val="FF0000"/>
                </a:solidFill>
              </a:rPr>
              <a:t>about the contents</a:t>
            </a:r>
            <a:r>
              <a:rPr lang="en-GB" sz="2800" dirty="0">
                <a:solidFill>
                  <a:srgbClr val="FF0000"/>
                </a:solidFill>
              </a:rPr>
              <a:t>. </a:t>
            </a:r>
            <a:r>
              <a:rPr lang="en-GB" sz="2800" dirty="0"/>
              <a:t>About 1/3 of the Abstract should explain what you intended to do (parameters). The other 2/3rds should tell the reader what you did, including recommendations.</a:t>
            </a:r>
            <a:endParaRPr lang="ru-RU" sz="2800" dirty="0"/>
          </a:p>
          <a:p>
            <a:r>
              <a:rPr lang="en-GB" sz="2800" dirty="0"/>
              <a:t>The Abstract may duplicate some material included in the Introduction and/or Conclusion</a:t>
            </a:r>
            <a:endParaRPr lang="ru-RU" sz="2800" dirty="0"/>
          </a:p>
          <a:p>
            <a:endParaRPr lang="ru-RU" dirty="0"/>
          </a:p>
          <a:p>
            <a:endParaRPr lang="ru-RU" dirty="0"/>
          </a:p>
        </p:txBody>
      </p:sp>
    </p:spTree>
    <p:extLst>
      <p:ext uri="{BB962C8B-B14F-4D97-AF65-F5344CB8AC3E}">
        <p14:creationId xmlns:p14="http://schemas.microsoft.com/office/powerpoint/2010/main" val="2251298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2086F8E-F546-48C7-812B-ABDDD2126566}"/>
              </a:ext>
            </a:extLst>
          </p:cNvPr>
          <p:cNvSpPr>
            <a:spLocks noGrp="1"/>
          </p:cNvSpPr>
          <p:nvPr>
            <p:ph type="title"/>
          </p:nvPr>
        </p:nvSpPr>
        <p:spPr>
          <a:xfrm>
            <a:off x="838200" y="365125"/>
            <a:ext cx="10515600" cy="869315"/>
          </a:xfrm>
        </p:spPr>
        <p:txBody>
          <a:bodyPr>
            <a:normAutofit/>
          </a:bodyPr>
          <a:lstStyle/>
          <a:p>
            <a:pPr algn="ctr"/>
            <a:r>
              <a:rPr lang="en-GB" b="1" dirty="0"/>
              <a:t>Introduction</a:t>
            </a:r>
            <a:endParaRPr lang="ru-RU" dirty="0"/>
          </a:p>
        </p:txBody>
      </p:sp>
      <p:sp>
        <p:nvSpPr>
          <p:cNvPr id="3" name="Объект 2">
            <a:extLst>
              <a:ext uri="{FF2B5EF4-FFF2-40B4-BE49-F238E27FC236}">
                <a16:creationId xmlns="" xmlns:a16="http://schemas.microsoft.com/office/drawing/2014/main" id="{CCADBE1A-466E-4282-AA37-96F41E0705F6}"/>
              </a:ext>
            </a:extLst>
          </p:cNvPr>
          <p:cNvSpPr>
            <a:spLocks noGrp="1"/>
          </p:cNvSpPr>
          <p:nvPr>
            <p:ph idx="1"/>
          </p:nvPr>
        </p:nvSpPr>
        <p:spPr>
          <a:xfrm>
            <a:off x="838200" y="1508760"/>
            <a:ext cx="10515600" cy="5059680"/>
          </a:xfrm>
        </p:spPr>
        <p:txBody>
          <a:bodyPr>
            <a:normAutofit fontScale="92500" lnSpcReduction="20000"/>
          </a:bodyPr>
          <a:lstStyle/>
          <a:p>
            <a:r>
              <a:rPr lang="en-GB" sz="3200" dirty="0"/>
              <a:t>The length of the Introduction should be about 10% of the whole dissertation.</a:t>
            </a:r>
            <a:endParaRPr lang="ru-RU" sz="3200" dirty="0"/>
          </a:p>
          <a:p>
            <a:endParaRPr lang="ru-RU" sz="1500" dirty="0"/>
          </a:p>
          <a:p>
            <a:r>
              <a:rPr lang="en-GB" sz="3200" dirty="0"/>
              <a:t>The Introduction gives you the opportunity to provide your reader with </a:t>
            </a:r>
            <a:r>
              <a:rPr lang="en-GB" sz="3200" b="1" dirty="0">
                <a:solidFill>
                  <a:srgbClr val="FF0000"/>
                </a:solidFill>
              </a:rPr>
              <a:t>an overview of the dissertation</a:t>
            </a:r>
            <a:r>
              <a:rPr lang="en-GB" sz="3200" dirty="0"/>
              <a:t>. Firstly, introduce the topic; secondly, outline the key areas to be covered; and identify your primary aims and objectives.</a:t>
            </a:r>
            <a:endParaRPr lang="ru-RU" sz="3200" dirty="0"/>
          </a:p>
          <a:p>
            <a:pPr marL="0" indent="0">
              <a:buNone/>
            </a:pPr>
            <a:endParaRPr lang="ru-RU" sz="1500" dirty="0"/>
          </a:p>
          <a:p>
            <a:r>
              <a:rPr lang="en-GB" sz="3200" dirty="0"/>
              <a:t>The background section should be </a:t>
            </a:r>
            <a:r>
              <a:rPr lang="en-GB" sz="3200" b="1" dirty="0">
                <a:solidFill>
                  <a:srgbClr val="FF0000"/>
                </a:solidFill>
              </a:rPr>
              <a:t>short </a:t>
            </a:r>
            <a:r>
              <a:rPr lang="en-GB" sz="3200" dirty="0"/>
              <a:t>and securely focused on the topic, real statistical data can be included.</a:t>
            </a:r>
            <a:endParaRPr lang="ru-RU" sz="3200" dirty="0"/>
          </a:p>
          <a:p>
            <a:pPr marL="0" indent="0">
              <a:buNone/>
            </a:pPr>
            <a:endParaRPr lang="ru-RU" sz="1500" dirty="0"/>
          </a:p>
          <a:p>
            <a:r>
              <a:rPr lang="en-GB" sz="3200" dirty="0"/>
              <a:t>Larger themes, as well as specific topics, should be identified</a:t>
            </a:r>
            <a:endParaRPr lang="ru-RU" sz="3200" dirty="0"/>
          </a:p>
          <a:p>
            <a:endParaRPr lang="ru-RU" dirty="0"/>
          </a:p>
        </p:txBody>
      </p:sp>
    </p:spTree>
    <p:extLst>
      <p:ext uri="{BB962C8B-B14F-4D97-AF65-F5344CB8AC3E}">
        <p14:creationId xmlns:p14="http://schemas.microsoft.com/office/powerpoint/2010/main" val="434647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799397E-9531-436A-BD2C-52235BCBF5EB}"/>
              </a:ext>
            </a:extLst>
          </p:cNvPr>
          <p:cNvSpPr>
            <a:spLocks noGrp="1"/>
          </p:cNvSpPr>
          <p:nvPr>
            <p:ph type="title"/>
          </p:nvPr>
        </p:nvSpPr>
        <p:spPr>
          <a:xfrm>
            <a:off x="838200" y="471805"/>
            <a:ext cx="10515600" cy="960755"/>
          </a:xfrm>
        </p:spPr>
        <p:txBody>
          <a:bodyPr>
            <a:normAutofit/>
          </a:bodyPr>
          <a:lstStyle/>
          <a:p>
            <a:pPr algn="ctr"/>
            <a:r>
              <a:rPr lang="en-GB" b="1" dirty="0"/>
              <a:t>Literature Review </a:t>
            </a:r>
            <a:r>
              <a:rPr lang="en-GB" sz="2700" b="1" dirty="0"/>
              <a:t>(1/2)</a:t>
            </a:r>
            <a:r>
              <a:rPr lang="en-GB" b="1" dirty="0"/>
              <a:t> </a:t>
            </a:r>
            <a:endParaRPr lang="ru-RU" dirty="0"/>
          </a:p>
        </p:txBody>
      </p:sp>
      <p:sp>
        <p:nvSpPr>
          <p:cNvPr id="3" name="Объект 2">
            <a:extLst>
              <a:ext uri="{FF2B5EF4-FFF2-40B4-BE49-F238E27FC236}">
                <a16:creationId xmlns="" xmlns:a16="http://schemas.microsoft.com/office/drawing/2014/main" id="{95FA4E30-E60E-45C2-A28B-3541AD37615C}"/>
              </a:ext>
            </a:extLst>
          </p:cNvPr>
          <p:cNvSpPr>
            <a:spLocks noGrp="1"/>
          </p:cNvSpPr>
          <p:nvPr>
            <p:ph idx="1"/>
          </p:nvPr>
        </p:nvSpPr>
        <p:spPr>
          <a:xfrm>
            <a:off x="838200" y="1402080"/>
            <a:ext cx="10515600" cy="5303520"/>
          </a:xfrm>
        </p:spPr>
        <p:txBody>
          <a:bodyPr>
            <a:noAutofit/>
          </a:bodyPr>
          <a:lstStyle/>
          <a:p>
            <a:pPr>
              <a:lnSpc>
                <a:spcPct val="110000"/>
              </a:lnSpc>
            </a:pPr>
            <a:r>
              <a:rPr lang="en-GB" sz="3000" dirty="0"/>
              <a:t>The length of the Literature review should be about 20% of whole dissertation.</a:t>
            </a:r>
            <a:endParaRPr lang="ru-RU" sz="3000" dirty="0"/>
          </a:p>
          <a:p>
            <a:pPr>
              <a:lnSpc>
                <a:spcPct val="110000"/>
              </a:lnSpc>
            </a:pPr>
            <a:r>
              <a:rPr lang="en-GB" sz="3000" dirty="0"/>
              <a:t>This chapter gives you an opportunity to show the reader that you have learned to analyse and to synthesise the views of others in relation to your own research programme.</a:t>
            </a:r>
            <a:endParaRPr lang="en-US" sz="3000" dirty="0"/>
          </a:p>
          <a:p>
            <a:pPr>
              <a:lnSpc>
                <a:spcPct val="110000"/>
              </a:lnSpc>
            </a:pPr>
            <a:r>
              <a:rPr lang="en-GB" sz="3000" dirty="0"/>
              <a:t>The Literature Review is </a:t>
            </a:r>
            <a:r>
              <a:rPr lang="en-GB" sz="3000" b="1" dirty="0"/>
              <a:t>NOT</a:t>
            </a:r>
            <a:r>
              <a:rPr lang="en-GB" sz="3000" dirty="0"/>
              <a:t> a Book Review. Contents of books and articles are only useful if points have some direct relevance to your dissertation. </a:t>
            </a:r>
          </a:p>
        </p:txBody>
      </p:sp>
    </p:spTree>
    <p:extLst>
      <p:ext uri="{BB962C8B-B14F-4D97-AF65-F5344CB8AC3E}">
        <p14:creationId xmlns:p14="http://schemas.microsoft.com/office/powerpoint/2010/main" val="1201288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3A80193-DED1-49F8-8CDF-4A39D517FD43}"/>
              </a:ext>
            </a:extLst>
          </p:cNvPr>
          <p:cNvSpPr>
            <a:spLocks noGrp="1"/>
          </p:cNvSpPr>
          <p:nvPr>
            <p:ph type="title"/>
          </p:nvPr>
        </p:nvSpPr>
        <p:spPr/>
        <p:txBody>
          <a:bodyPr>
            <a:normAutofit fontScale="90000"/>
          </a:bodyPr>
          <a:lstStyle/>
          <a:p>
            <a:pPr algn="ctr"/>
            <a:r>
              <a:rPr lang="en-GB" b="1" dirty="0"/>
              <a:t>Literature Review </a:t>
            </a:r>
            <a:r>
              <a:rPr lang="en-GB" sz="2400" b="1" dirty="0"/>
              <a:t>(2/2)</a:t>
            </a:r>
            <a:r>
              <a:rPr lang="ru-RU" dirty="0"/>
              <a:t/>
            </a:r>
            <a:br>
              <a:rPr lang="ru-RU" dirty="0"/>
            </a:br>
            <a:endParaRPr lang="ru-RU" dirty="0"/>
          </a:p>
        </p:txBody>
      </p:sp>
      <p:sp>
        <p:nvSpPr>
          <p:cNvPr id="3" name="Объект 2">
            <a:extLst>
              <a:ext uri="{FF2B5EF4-FFF2-40B4-BE49-F238E27FC236}">
                <a16:creationId xmlns="" xmlns:a16="http://schemas.microsoft.com/office/drawing/2014/main" id="{5B66928B-DFE0-49B5-BEFF-61D96399895F}"/>
              </a:ext>
            </a:extLst>
          </p:cNvPr>
          <p:cNvSpPr>
            <a:spLocks noGrp="1"/>
          </p:cNvSpPr>
          <p:nvPr>
            <p:ph idx="1"/>
          </p:nvPr>
        </p:nvSpPr>
        <p:spPr>
          <a:xfrm>
            <a:off x="838200" y="1690688"/>
            <a:ext cx="10515600" cy="4486275"/>
          </a:xfrm>
        </p:spPr>
        <p:txBody>
          <a:bodyPr>
            <a:normAutofit/>
          </a:bodyPr>
          <a:lstStyle/>
          <a:p>
            <a:pPr>
              <a:lnSpc>
                <a:spcPct val="100000"/>
              </a:lnSpc>
            </a:pPr>
            <a:r>
              <a:rPr lang="en-GB" sz="3200" dirty="0"/>
              <a:t>In Literature Review you should compare ideas, theories and/or views relevant to your proposed research topic. Keep in mind that at least 10 references should be discussed and 3-4 different models or theories or views should be mentioned.</a:t>
            </a:r>
          </a:p>
          <a:p>
            <a:pPr>
              <a:lnSpc>
                <a:spcPct val="100000"/>
              </a:lnSpc>
            </a:pPr>
            <a:r>
              <a:rPr lang="en-GB" sz="3200" dirty="0"/>
              <a:t>At the end of this chapter, identify the principal research questions to be addressed in the dissertation. </a:t>
            </a:r>
          </a:p>
          <a:p>
            <a:pPr>
              <a:lnSpc>
                <a:spcPct val="100000"/>
              </a:lnSpc>
            </a:pPr>
            <a:r>
              <a:rPr lang="en-GB" sz="3200" dirty="0"/>
              <a:t>These will form the basis of your dissertation in the subsequent chapter on Research Methodology.</a:t>
            </a:r>
            <a:endParaRPr lang="ru-RU" sz="3200" dirty="0"/>
          </a:p>
          <a:p>
            <a:endParaRPr lang="ru-RU" dirty="0"/>
          </a:p>
        </p:txBody>
      </p:sp>
    </p:spTree>
    <p:extLst>
      <p:ext uri="{BB962C8B-B14F-4D97-AF65-F5344CB8AC3E}">
        <p14:creationId xmlns:p14="http://schemas.microsoft.com/office/powerpoint/2010/main" val="1494522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B154BBA-B72C-4E55-8E0B-70BC422D166C}"/>
              </a:ext>
            </a:extLst>
          </p:cNvPr>
          <p:cNvSpPr>
            <a:spLocks noGrp="1"/>
          </p:cNvSpPr>
          <p:nvPr>
            <p:ph type="title"/>
          </p:nvPr>
        </p:nvSpPr>
        <p:spPr>
          <a:xfrm>
            <a:off x="838200" y="685165"/>
            <a:ext cx="10515600" cy="701675"/>
          </a:xfrm>
        </p:spPr>
        <p:txBody>
          <a:bodyPr>
            <a:normAutofit fontScale="90000"/>
          </a:bodyPr>
          <a:lstStyle/>
          <a:p>
            <a:pPr algn="ctr"/>
            <a:r>
              <a:rPr lang="en-GB" b="1" dirty="0"/>
              <a:t>Research Methodology</a:t>
            </a:r>
            <a:endParaRPr lang="ru-RU" dirty="0"/>
          </a:p>
        </p:txBody>
      </p:sp>
      <p:sp>
        <p:nvSpPr>
          <p:cNvPr id="3" name="Объект 2">
            <a:extLst>
              <a:ext uri="{FF2B5EF4-FFF2-40B4-BE49-F238E27FC236}">
                <a16:creationId xmlns="" xmlns:a16="http://schemas.microsoft.com/office/drawing/2014/main" id="{DFD45649-26E1-4BCF-BAF5-CF84433528CB}"/>
              </a:ext>
            </a:extLst>
          </p:cNvPr>
          <p:cNvSpPr>
            <a:spLocks noGrp="1"/>
          </p:cNvSpPr>
          <p:nvPr>
            <p:ph idx="1"/>
          </p:nvPr>
        </p:nvSpPr>
        <p:spPr>
          <a:xfrm>
            <a:off x="838200" y="1584960"/>
            <a:ext cx="10515600" cy="4800600"/>
          </a:xfrm>
        </p:spPr>
        <p:txBody>
          <a:bodyPr>
            <a:normAutofit fontScale="70000" lnSpcReduction="20000"/>
          </a:bodyPr>
          <a:lstStyle/>
          <a:p>
            <a:r>
              <a:rPr lang="en-GB" sz="3600" dirty="0"/>
              <a:t>The Research Methodology chapter in length should be about 20% of whole dissertation.</a:t>
            </a:r>
            <a:endParaRPr lang="ru-RU" sz="3600" dirty="0"/>
          </a:p>
          <a:p>
            <a:r>
              <a:rPr lang="en-GB" sz="3600" dirty="0"/>
              <a:t>This chapter gives you an opportunity to discuss the research programme that you have designed for your dissertation.</a:t>
            </a:r>
            <a:endParaRPr lang="ru-RU" sz="3600" dirty="0"/>
          </a:p>
          <a:p>
            <a:r>
              <a:rPr lang="en-GB" sz="3600" dirty="0"/>
              <a:t>Begin by reviewing briefly some common methods advocated for structuring research programmes.</a:t>
            </a:r>
            <a:endParaRPr lang="ru-RU" sz="3600" dirty="0"/>
          </a:p>
          <a:p>
            <a:r>
              <a:rPr lang="en-GB" sz="3600" dirty="0"/>
              <a:t>Then look again at the research questions formulated at the end of the Literature Review. Select the kind of programme best suited for addressing those particular research questions, and discus the reasons prompting your decision.</a:t>
            </a:r>
            <a:endParaRPr lang="ru-RU" sz="3600" dirty="0"/>
          </a:p>
          <a:p>
            <a:r>
              <a:rPr lang="en-GB" sz="3600" dirty="0"/>
              <a:t>Discuss the research strategies adopted, the collection procedures selected and the difficulties and/or problems encountered.</a:t>
            </a:r>
            <a:endParaRPr lang="ru-RU" sz="3600" dirty="0"/>
          </a:p>
          <a:p>
            <a:endParaRPr lang="ru-RU" dirty="0"/>
          </a:p>
        </p:txBody>
      </p:sp>
    </p:spTree>
    <p:extLst>
      <p:ext uri="{BB962C8B-B14F-4D97-AF65-F5344CB8AC3E}">
        <p14:creationId xmlns:p14="http://schemas.microsoft.com/office/powerpoint/2010/main" val="12215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74AA6BA-F9C4-4449-BBD0-8DEE108F8C5F}"/>
              </a:ext>
            </a:extLst>
          </p:cNvPr>
          <p:cNvSpPr>
            <a:spLocks noGrp="1"/>
          </p:cNvSpPr>
          <p:nvPr>
            <p:ph type="title"/>
          </p:nvPr>
        </p:nvSpPr>
        <p:spPr>
          <a:xfrm>
            <a:off x="838200" y="807721"/>
            <a:ext cx="10515600" cy="777240"/>
          </a:xfrm>
        </p:spPr>
        <p:txBody>
          <a:bodyPr>
            <a:normAutofit/>
          </a:bodyPr>
          <a:lstStyle/>
          <a:p>
            <a:pPr algn="ctr"/>
            <a:r>
              <a:rPr lang="en-GB" b="1" dirty="0"/>
              <a:t>Findings and Discussion </a:t>
            </a:r>
            <a:r>
              <a:rPr lang="en-GB" sz="2400" b="1" dirty="0"/>
              <a:t>(1/2)</a:t>
            </a:r>
            <a:endParaRPr lang="ru-RU" dirty="0"/>
          </a:p>
        </p:txBody>
      </p:sp>
      <p:sp>
        <p:nvSpPr>
          <p:cNvPr id="3" name="Объект 2">
            <a:extLst>
              <a:ext uri="{FF2B5EF4-FFF2-40B4-BE49-F238E27FC236}">
                <a16:creationId xmlns="" xmlns:a16="http://schemas.microsoft.com/office/drawing/2014/main" id="{138AF288-30C3-4BB7-BED6-D83DF0A88454}"/>
              </a:ext>
            </a:extLst>
          </p:cNvPr>
          <p:cNvSpPr>
            <a:spLocks noGrp="1"/>
          </p:cNvSpPr>
          <p:nvPr>
            <p:ph idx="1"/>
          </p:nvPr>
        </p:nvSpPr>
        <p:spPr>
          <a:xfrm>
            <a:off x="838200" y="1798320"/>
            <a:ext cx="10744200" cy="4404360"/>
          </a:xfrm>
        </p:spPr>
        <p:txBody>
          <a:bodyPr>
            <a:normAutofit lnSpcReduction="10000"/>
          </a:bodyPr>
          <a:lstStyle/>
          <a:p>
            <a:r>
              <a:rPr lang="en-GB" sz="3200" dirty="0"/>
              <a:t>You might divide this chapter for two like:</a:t>
            </a:r>
            <a:endParaRPr lang="ru-RU" sz="3200" dirty="0"/>
          </a:p>
          <a:p>
            <a:pPr lvl="1"/>
            <a:r>
              <a:rPr lang="en-GB" sz="3200" dirty="0"/>
              <a:t>Analysis of Findings</a:t>
            </a:r>
            <a:endParaRPr lang="ru-RU" sz="3200" dirty="0"/>
          </a:p>
          <a:p>
            <a:pPr lvl="1"/>
            <a:r>
              <a:rPr lang="en-GB" sz="3200" dirty="0"/>
              <a:t>Discussion</a:t>
            </a:r>
            <a:endParaRPr lang="ru-RU" sz="3200" dirty="0"/>
          </a:p>
          <a:p>
            <a:r>
              <a:rPr lang="en-GB" sz="3200" dirty="0"/>
              <a:t>This is the largest and probably the most important part in assessing your research by examiners. The length of this section should be about 30% of the whole dissertation.</a:t>
            </a:r>
            <a:endParaRPr lang="ru-RU" sz="3200" dirty="0"/>
          </a:p>
          <a:p>
            <a:r>
              <a:rPr lang="en-GB" sz="3200" dirty="0"/>
              <a:t>The Findings and Discussion chapter gives you an opportunity to discuss your research findings.</a:t>
            </a:r>
            <a:endParaRPr lang="ru-RU" sz="3200" dirty="0"/>
          </a:p>
        </p:txBody>
      </p:sp>
    </p:spTree>
    <p:extLst>
      <p:ext uri="{BB962C8B-B14F-4D97-AF65-F5344CB8AC3E}">
        <p14:creationId xmlns:p14="http://schemas.microsoft.com/office/powerpoint/2010/main" val="7193193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112</TotalTime>
  <Words>771</Words>
  <Application>Microsoft Office PowerPoint</Application>
  <PresentationFormat>Широкоэкранный</PresentationFormat>
  <Paragraphs>68</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Garamond</vt:lpstr>
      <vt:lpstr>Натуральные материалы</vt:lpstr>
      <vt:lpstr>Al-Farabi Kazakh National University Organization and Planning Scientific Research Lecture 8 Publication of research results</vt:lpstr>
      <vt:lpstr>Plan</vt:lpstr>
      <vt:lpstr>Презентация PowerPoint</vt:lpstr>
      <vt:lpstr>Abstract or Executive Summary</vt:lpstr>
      <vt:lpstr>Introduction</vt:lpstr>
      <vt:lpstr>Literature Review (1/2) </vt:lpstr>
      <vt:lpstr>Literature Review (2/2) </vt:lpstr>
      <vt:lpstr>Research Methodology</vt:lpstr>
      <vt:lpstr>Findings and Discussion (1/2)</vt:lpstr>
      <vt:lpstr>Findings and Discussion (2/2)</vt:lpstr>
      <vt:lpstr>Conclusions and Recommendations (1/2)</vt:lpstr>
      <vt:lpstr>Conclusions and Recommendations (2/2)</vt:lpstr>
      <vt:lpstr>Bibliography</vt:lpstr>
      <vt:lpstr>Appendices</vt:lpstr>
      <vt:lpstr>Thank you for the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Organization and Planning Scientific Investigations Lecture 8  Publication of research results</dc:title>
  <dc:creator>hp</dc:creator>
  <cp:lastModifiedBy>Жоламан</cp:lastModifiedBy>
  <cp:revision>12</cp:revision>
  <dcterms:created xsi:type="dcterms:W3CDTF">2019-10-24T08:31:34Z</dcterms:created>
  <dcterms:modified xsi:type="dcterms:W3CDTF">2025-11-11T06:03:34Z</dcterms:modified>
</cp:coreProperties>
</file>